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339" r:id="rId6"/>
    <p:sldId id="340" r:id="rId7"/>
    <p:sldId id="262" r:id="rId8"/>
    <p:sldId id="263" r:id="rId9"/>
    <p:sldId id="260" r:id="rId10"/>
    <p:sldId id="342" r:id="rId11"/>
    <p:sldId id="341" r:id="rId12"/>
    <p:sldId id="261" r:id="rId13"/>
    <p:sldId id="264" r:id="rId14"/>
    <p:sldId id="265" r:id="rId15"/>
    <p:sldId id="267" r:id="rId16"/>
    <p:sldId id="266" r:id="rId17"/>
    <p:sldId id="268" r:id="rId18"/>
    <p:sldId id="269" r:id="rId19"/>
    <p:sldId id="270" r:id="rId20"/>
    <p:sldId id="271" r:id="rId21"/>
    <p:sldId id="343" r:id="rId22"/>
  </p:sldIdLst>
  <p:sldSz cx="9144000" cy="6858000" type="screen4x3"/>
  <p:notesSz cx="7315200" cy="96012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06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FE2A0BA-0730-4BCF-A4E7-36F7EB2FCAE6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FF059ED-229A-4F05-B5E2-47AA163BA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84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0F6A240-F280-4565-8321-6A60113531C9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B0CF9C1-8994-4D23-B857-7BAA4281E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25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B27126-DA88-4254-ADD0-4905639FA4D1}" type="slidenum">
              <a:rPr lang="en-US"/>
              <a:pPr/>
              <a:t>19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9A7E91-0A42-4444-98B5-D729353AF46F}" type="slidenum">
              <a:rPr lang="en-US"/>
              <a:pPr/>
              <a:t>20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561C6A5-DC3A-4D8C-B12B-B987BBA2DAF8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0F473D-3AB0-41C1-85F1-FEE486595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C6A5-DC3A-4D8C-B12B-B987BBA2DAF8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473D-3AB0-41C1-85F1-FEE486595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561C6A5-DC3A-4D8C-B12B-B987BBA2DAF8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B0F473D-3AB0-41C1-85F1-FEE486595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C6A5-DC3A-4D8C-B12B-B987BBA2DAF8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0F473D-3AB0-41C1-85F1-FEE4865956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C6A5-DC3A-4D8C-B12B-B987BBA2DAF8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B0F473D-3AB0-41C1-85F1-FEE4865956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561C6A5-DC3A-4D8C-B12B-B987BBA2DAF8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B0F473D-3AB0-41C1-85F1-FEE4865956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561C6A5-DC3A-4D8C-B12B-B987BBA2DAF8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B0F473D-3AB0-41C1-85F1-FEE4865956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C6A5-DC3A-4D8C-B12B-B987BBA2DAF8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0F473D-3AB0-41C1-85F1-FEE486595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C6A5-DC3A-4D8C-B12B-B987BBA2DAF8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0F473D-3AB0-41C1-85F1-FEE486595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C6A5-DC3A-4D8C-B12B-B987BBA2DAF8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0F473D-3AB0-41C1-85F1-FEE4865956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561C6A5-DC3A-4D8C-B12B-B987BBA2DAF8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B0F473D-3AB0-41C1-85F1-FEE4865956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561C6A5-DC3A-4D8C-B12B-B987BBA2DAF8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B0F473D-3AB0-41C1-85F1-FEE486595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Working Drawing and Welding Symbols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6019800"/>
            <a:ext cx="6705600" cy="685800"/>
          </a:xfrm>
        </p:spPr>
        <p:txBody>
          <a:bodyPr/>
          <a:lstStyle/>
          <a:p>
            <a:r>
              <a:rPr lang="en-US" dirty="0" smtClean="0"/>
              <a:t>ASTE 3030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827" r="4316" b="1754"/>
          <a:stretch>
            <a:fillRect/>
          </a:stretch>
        </p:blipFill>
        <p:spPr bwMode="auto">
          <a:xfrm>
            <a:off x="533400" y="558800"/>
            <a:ext cx="7696200" cy="598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G:\ch30\sac50609_3002.jpg"/>
          <p:cNvPicPr>
            <a:picLocks noChangeAspect="1" noChangeArrowheads="1"/>
          </p:cNvPicPr>
          <p:nvPr/>
        </p:nvPicPr>
        <p:blipFill>
          <a:blip r:embed="rId2" cstate="print"/>
          <a:srcRect b="50000"/>
          <a:stretch>
            <a:fillRect/>
          </a:stretch>
        </p:blipFill>
        <p:spPr bwMode="auto">
          <a:xfrm>
            <a:off x="304800" y="1676400"/>
            <a:ext cx="8534400" cy="4922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Fillet weld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Fillet weld triangular-shaped weld placed </a:t>
            </a:r>
            <a:r>
              <a:rPr lang="en-US" b="1" dirty="0" smtClean="0"/>
              <a:t>on</a:t>
            </a:r>
            <a:r>
              <a:rPr lang="en-US" dirty="0" smtClean="0"/>
              <a:t> the joint</a:t>
            </a:r>
          </a:p>
          <a:p>
            <a:pPr eaLnBrk="1" hangingPunct="1"/>
            <a:r>
              <a:rPr lang="en-US" dirty="0" smtClean="0"/>
              <a:t>Fillet weld symbol triangular in shape</a:t>
            </a:r>
          </a:p>
          <a:p>
            <a:pPr lvl="1" eaLnBrk="1" hangingPunct="1"/>
            <a:r>
              <a:rPr lang="en-US" dirty="0" smtClean="0"/>
              <a:t>Vertical line of fillet weld symbol always drawn to left of symbol</a:t>
            </a:r>
          </a:p>
          <a:p>
            <a:pPr lvl="1" eaLnBrk="1" hangingPunct="1"/>
            <a:r>
              <a:rPr lang="en-US" dirty="0" smtClean="0"/>
              <a:t>Size always shown to left of symbol and length to right of symbol</a:t>
            </a:r>
          </a:p>
          <a:p>
            <a:pPr lvl="2" eaLnBrk="1" hangingPunct="1"/>
            <a:r>
              <a:rPr lang="en-US" dirty="0" smtClean="0"/>
              <a:t>No length given, then weld should run full length of joint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Fillet Example</a:t>
            </a:r>
            <a:endParaRPr lang="en-US" dirty="0"/>
          </a:p>
        </p:txBody>
      </p:sp>
      <p:pic>
        <p:nvPicPr>
          <p:cNvPr id="4" name="Content Placeholder 3" descr="G:\ch30\sac50609_30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b="69458"/>
          <a:stretch>
            <a:fillRect/>
          </a:stretch>
        </p:blipFill>
        <p:spPr bwMode="auto">
          <a:xfrm>
            <a:off x="270914" y="1981200"/>
            <a:ext cx="785521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Fillet weld length and pitch</a:t>
            </a:r>
            <a:endParaRPr lang="en-US" dirty="0"/>
          </a:p>
        </p:txBody>
      </p:sp>
      <p:pic>
        <p:nvPicPr>
          <p:cNvPr id="4" name="Content Placeholder 3" descr="G:\ch30\sac50609_30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48335" b="4335"/>
          <a:stretch>
            <a:fillRect/>
          </a:stretch>
        </p:blipFill>
        <p:spPr bwMode="auto">
          <a:xfrm>
            <a:off x="1265832" y="2286000"/>
            <a:ext cx="734830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Groove Weld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Place </a:t>
            </a:r>
            <a:r>
              <a:rPr lang="en-US" b="1" dirty="0" smtClean="0"/>
              <a:t>in</a:t>
            </a:r>
            <a:r>
              <a:rPr lang="en-US" dirty="0" smtClean="0"/>
              <a:t> a joint (fill a void)</a:t>
            </a:r>
          </a:p>
          <a:p>
            <a:pPr eaLnBrk="1" hangingPunct="1"/>
            <a:r>
              <a:rPr lang="en-US" dirty="0" smtClean="0"/>
              <a:t>Used to make butt joints, but can be used to make other types of joints</a:t>
            </a:r>
          </a:p>
          <a:p>
            <a:pPr eaLnBrk="1" hangingPunct="1"/>
            <a:r>
              <a:rPr lang="en-US" dirty="0" smtClean="0"/>
              <a:t>Double bevel</a:t>
            </a:r>
          </a:p>
          <a:p>
            <a:pPr lvl="1" eaLnBrk="1" hangingPunct="1"/>
            <a:r>
              <a:rPr lang="en-US" dirty="0" smtClean="0"/>
              <a:t>One of joint members has bevel on both sides and joint is to be welded from both sides</a:t>
            </a:r>
          </a:p>
          <a:p>
            <a:pPr lvl="1" eaLnBrk="1" hangingPunct="1"/>
            <a:r>
              <a:rPr lang="en-US" dirty="0" smtClean="0"/>
              <a:t>V shape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V-Groove Weld</a:t>
            </a:r>
            <a:endParaRPr lang="en-US" dirty="0"/>
          </a:p>
        </p:txBody>
      </p:sp>
      <p:pic>
        <p:nvPicPr>
          <p:cNvPr id="4" name="Picture 4" descr="G:\ch30\sac50609_30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035" y="2133600"/>
            <a:ext cx="778499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Double V-Groove</a:t>
            </a:r>
            <a:endParaRPr lang="en-US" dirty="0"/>
          </a:p>
        </p:txBody>
      </p:sp>
      <p:pic>
        <p:nvPicPr>
          <p:cNvPr id="4" name="Picture 4" descr="G:\ch30\sac50609_30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662" y="2209800"/>
            <a:ext cx="846921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smtClean="0"/>
              <a:t>Contour Symbol and Letters Which Indicate Finishing Method</a:t>
            </a:r>
          </a:p>
        </p:txBody>
      </p:sp>
      <p:pic>
        <p:nvPicPr>
          <p:cNvPr id="26629" name="Picture 5" descr="G:\ch30\sac50609_3014.jpg"/>
          <p:cNvPicPr>
            <a:picLocks noChangeAspect="1" noChangeArrowheads="1"/>
          </p:cNvPicPr>
          <p:nvPr/>
        </p:nvPicPr>
        <p:blipFill>
          <a:blip r:embed="rId2" cstate="print"/>
          <a:srcRect b="69826"/>
          <a:stretch>
            <a:fillRect/>
          </a:stretch>
        </p:blipFill>
        <p:spPr bwMode="auto">
          <a:xfrm>
            <a:off x="152400" y="1524000"/>
            <a:ext cx="868680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57200" y="3429000"/>
            <a:ext cx="8305800" cy="2849563"/>
            <a:chOff x="288" y="2160"/>
            <a:chExt cx="5232" cy="1795"/>
          </a:xfrm>
        </p:grpSpPr>
        <p:pic>
          <p:nvPicPr>
            <p:cNvPr id="26631" name="Picture 6" descr="G:\ch30\sac50609_3014.jpg"/>
            <p:cNvPicPr>
              <a:picLocks noChangeAspect="1" noChangeArrowheads="1"/>
            </p:cNvPicPr>
            <p:nvPr/>
          </p:nvPicPr>
          <p:blipFill>
            <a:blip r:embed="rId2" cstate="print"/>
            <a:srcRect t="45648" b="8704"/>
            <a:stretch>
              <a:fillRect/>
            </a:stretch>
          </p:blipFill>
          <p:spPr bwMode="auto">
            <a:xfrm>
              <a:off x="288" y="2160"/>
              <a:ext cx="5232" cy="1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2" name="Rectangle 7"/>
            <p:cNvSpPr>
              <a:spLocks noChangeArrowheads="1"/>
            </p:cNvSpPr>
            <p:nvPr/>
          </p:nvSpPr>
          <p:spPr bwMode="auto">
            <a:xfrm>
              <a:off x="2118" y="3216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" name="Rectangle 8"/>
            <p:cNvSpPr>
              <a:spLocks noChangeArrowheads="1"/>
            </p:cNvSpPr>
            <p:nvPr/>
          </p:nvSpPr>
          <p:spPr bwMode="auto">
            <a:xfrm>
              <a:off x="4593" y="3216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Supplementary Symbols</a:t>
            </a:r>
          </a:p>
        </p:txBody>
      </p:sp>
      <p:pic>
        <p:nvPicPr>
          <p:cNvPr id="28676" name="Picture 3" descr="G:\ch30\sac50609_3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86106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7239000" y="4267200"/>
            <a:ext cx="15668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American Welding Society, p. 89.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Define working drawing, print, orthographic projection, and mechanical drawing</a:t>
            </a:r>
          </a:p>
          <a:p>
            <a:r>
              <a:rPr lang="en-US" dirty="0" smtClean="0"/>
              <a:t>Create a working drawing of your project</a:t>
            </a:r>
          </a:p>
          <a:p>
            <a:r>
              <a:rPr lang="en-US" dirty="0" smtClean="0"/>
              <a:t>Differentiate and use different types of lines used on a drawing</a:t>
            </a:r>
          </a:p>
          <a:p>
            <a:r>
              <a:rPr lang="en-US" dirty="0" smtClean="0"/>
              <a:t>Identify welding symbols</a:t>
            </a:r>
          </a:p>
          <a:p>
            <a:r>
              <a:rPr lang="en-US" dirty="0" smtClean="0"/>
              <a:t>Identify welding joints and positions</a:t>
            </a:r>
          </a:p>
          <a:p>
            <a:r>
              <a:rPr lang="en-US" dirty="0" smtClean="0"/>
              <a:t>Compare and contrast welding positions and joints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mtClean="0">
                <a:solidFill>
                  <a:schemeClr val="tx1"/>
                </a:solidFill>
                <a:cs typeface="Times New Roman" pitchFamily="18" charset="0"/>
              </a:rPr>
              <a:t>Nondestructive Examination Method Letter Designations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7230634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Examination method   Letter designation</a:t>
            </a:r>
            <a:endParaRPr lang="en-US" sz="2400" b="1" dirty="0">
              <a:ea typeface="Times" pitchFamily="18" charset="0"/>
              <a:cs typeface="Times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Acoustic emission 		AET</a:t>
            </a:r>
            <a:endParaRPr lang="en-US" sz="2400" dirty="0">
              <a:ea typeface="Times" pitchFamily="18" charset="0"/>
              <a:cs typeface="Times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Electromagnetic 		ET	</a:t>
            </a:r>
            <a:endParaRPr lang="en-US" sz="2400" dirty="0">
              <a:ea typeface="Times" pitchFamily="18" charset="0"/>
              <a:cs typeface="Times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Leak 				LT		</a:t>
            </a:r>
            <a:endParaRPr lang="en-US" sz="2400" dirty="0">
              <a:ea typeface="Times" pitchFamily="18" charset="0"/>
              <a:cs typeface="Times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Magnetic particle		MT</a:t>
            </a:r>
            <a:endParaRPr lang="en-US" sz="2400" dirty="0">
              <a:ea typeface="Times" pitchFamily="18" charset="0"/>
              <a:cs typeface="Times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Neutron radiographic		NRT</a:t>
            </a:r>
            <a:endParaRPr lang="en-US" sz="2400" dirty="0">
              <a:ea typeface="Times" pitchFamily="18" charset="0"/>
              <a:cs typeface="Times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Penetrate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			PT</a:t>
            </a:r>
            <a:endParaRPr lang="en-US" sz="2400" dirty="0">
              <a:ea typeface="Times" pitchFamily="18" charset="0"/>
              <a:cs typeface="Times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Proof 				PRT</a:t>
            </a:r>
            <a:endParaRPr lang="en-US" sz="2400" dirty="0">
              <a:ea typeface="Times" pitchFamily="18" charset="0"/>
              <a:cs typeface="Times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Radiographic 			RT</a:t>
            </a:r>
            <a:endParaRPr lang="en-US" sz="2400" dirty="0">
              <a:ea typeface="Times" pitchFamily="18" charset="0"/>
              <a:cs typeface="Times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Ultrasonic 			UT</a:t>
            </a:r>
            <a:endParaRPr lang="en-US" sz="2400" dirty="0">
              <a:ea typeface="Times" pitchFamily="18" charset="0"/>
              <a:cs typeface="Times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Visual 	</a:t>
            </a:r>
            <a:r>
              <a:rPr lang="en-US" sz="2400" dirty="0">
                <a:cs typeface="Times New Roman" pitchFamily="18" charset="0"/>
              </a:rPr>
              <a:t>			VT</a:t>
            </a:r>
            <a:endParaRPr lang="en-US" sz="2400" dirty="0">
              <a:ea typeface="Times" pitchFamily="18" charset="0"/>
              <a:cs typeface="Times" pitchFamily="18" charset="0"/>
            </a:endParaRPr>
          </a:p>
          <a:p>
            <a:r>
              <a:rPr lang="en-US" sz="2400" dirty="0">
                <a:cs typeface="Times New Roman" pitchFamily="18" charset="0"/>
              </a:rPr>
              <a:t>					</a:t>
            </a:r>
            <a:r>
              <a:rPr lang="en-US" dirty="0">
                <a:cs typeface="Times New Roman" pitchFamily="18" charset="0"/>
              </a:rPr>
              <a:t>American Welding Society</a:t>
            </a:r>
            <a:endParaRPr lang="en-US" dirty="0">
              <a:ea typeface="Times" pitchFamily="18" charset="0"/>
              <a:cs typeface="Times" pitchFamily="18" charset="0"/>
            </a:endParaRPr>
          </a:p>
          <a:p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457200"/>
            <a:ext cx="9625635" cy="609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Mechanical Drawing</a:t>
            </a:r>
          </a:p>
          <a:p>
            <a:pPr lvl="1"/>
            <a:r>
              <a:rPr lang="en-US" dirty="0" smtClean="0"/>
              <a:t>A drawing done with the aid of instruments</a:t>
            </a:r>
          </a:p>
          <a:p>
            <a:r>
              <a:rPr lang="en-US" dirty="0" smtClean="0"/>
              <a:t>Working Drawing</a:t>
            </a:r>
          </a:p>
          <a:p>
            <a:pPr lvl="1"/>
            <a:r>
              <a:rPr lang="en-US" dirty="0" smtClean="0"/>
              <a:t>Drawings that are used to produce a part or product. They may be detail or assembly drawings</a:t>
            </a:r>
          </a:p>
          <a:p>
            <a:pPr lvl="1"/>
            <a:r>
              <a:rPr lang="en-US" dirty="0" smtClean="0"/>
              <a:t>They must have enough views of an object to show the necessary details, edges, and contours for construction purposes</a:t>
            </a:r>
          </a:p>
          <a:p>
            <a:r>
              <a:rPr lang="en-US" dirty="0" smtClean="0"/>
              <a:t>Print</a:t>
            </a:r>
          </a:p>
          <a:p>
            <a:pPr lvl="1"/>
            <a:r>
              <a:rPr lang="en-US" dirty="0" smtClean="0"/>
              <a:t>Copy made of the original drawing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Orthographic Projection</a:t>
            </a:r>
          </a:p>
          <a:p>
            <a:pPr lvl="1"/>
            <a:r>
              <a:rPr lang="en-US" dirty="0" smtClean="0"/>
              <a:t>A drawing that shows separate views of an object, usually the front, top, and end.</a:t>
            </a:r>
          </a:p>
          <a:p>
            <a:r>
              <a:rPr lang="en-US" dirty="0" smtClean="0"/>
              <a:t>Oblique Drawing</a:t>
            </a:r>
          </a:p>
          <a:p>
            <a:pPr lvl="1"/>
            <a:r>
              <a:rPr lang="en-US" dirty="0" smtClean="0"/>
              <a:t>A representation of an object with one axis vertical, one axis horizontal, and the third axis at a convenient angle. Only the front face is the true shape of the object.</a:t>
            </a:r>
            <a:endParaRPr lang="en-US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"/>
            <a:ext cx="6934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1827"/>
            <a:ext cx="8229600" cy="650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67000" y="4267200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Dimension 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6214646"/>
            <a:ext cx="1219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Object line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2819" y="6414938"/>
            <a:ext cx="1143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Section line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7473" y="6324600"/>
            <a:ext cx="786384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0" y="2286000"/>
            <a:ext cx="1143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Leader line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4800600"/>
            <a:ext cx="1295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Extension line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6400800"/>
            <a:ext cx="1143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Hidden line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9109" y="6248400"/>
            <a:ext cx="795528" cy="173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05400" y="6172200"/>
            <a:ext cx="1143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Centerline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symbols</a:t>
            </a:r>
            <a:endParaRPr lang="en-US" dirty="0"/>
          </a:p>
        </p:txBody>
      </p:sp>
      <p:grpSp>
        <p:nvGrpSpPr>
          <p:cNvPr id="4" name="Group 17"/>
          <p:cNvGrpSpPr>
            <a:grpSpLocks noGrp="1"/>
          </p:cNvGrpSpPr>
          <p:nvPr/>
        </p:nvGrpSpPr>
        <p:grpSpPr bwMode="auto">
          <a:xfrm>
            <a:off x="3429000" y="1600200"/>
            <a:ext cx="5337174" cy="2667000"/>
            <a:chOff x="48" y="1008"/>
            <a:chExt cx="5654" cy="2007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48" y="1008"/>
              <a:ext cx="5654" cy="2007"/>
              <a:chOff x="48" y="1008"/>
              <a:chExt cx="5654" cy="2007"/>
            </a:xfrm>
          </p:grpSpPr>
          <p:pic>
            <p:nvPicPr>
              <p:cNvPr id="15" name="Picture 3" descr="G:\ch30\sac50609_3003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b="52621"/>
              <a:stretch>
                <a:fillRect/>
              </a:stretch>
            </p:blipFill>
            <p:spPr bwMode="auto">
              <a:xfrm>
                <a:off x="48" y="1008"/>
                <a:ext cx="5654" cy="18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Text Box 6"/>
              <p:cNvSpPr txBox="1">
                <a:spLocks noChangeArrowheads="1"/>
              </p:cNvSpPr>
              <p:nvPr/>
            </p:nvSpPr>
            <p:spPr bwMode="auto">
              <a:xfrm>
                <a:off x="5310" y="2880"/>
                <a:ext cx="258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AWS</a:t>
                </a:r>
              </a:p>
            </p:txBody>
          </p:sp>
        </p:grp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1842" y="1344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1242" y="1362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2670" y="1344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3264" y="1344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3948" y="1344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4824" y="1344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5496" y="1290"/>
              <a:ext cx="144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5508" y="1440"/>
              <a:ext cx="144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606" y="1356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76200" y="3962400"/>
            <a:ext cx="5715000" cy="2667000"/>
            <a:chOff x="96" y="1008"/>
            <a:chExt cx="5616" cy="2007"/>
          </a:xfrm>
        </p:grpSpPr>
        <p:grpSp>
          <p:nvGrpSpPr>
            <p:cNvPr id="18" name="Group 6"/>
            <p:cNvGrpSpPr>
              <a:grpSpLocks/>
            </p:cNvGrpSpPr>
            <p:nvPr/>
          </p:nvGrpSpPr>
          <p:grpSpPr bwMode="auto">
            <a:xfrm>
              <a:off x="96" y="1008"/>
              <a:ext cx="5616" cy="2007"/>
              <a:chOff x="96" y="1008"/>
              <a:chExt cx="5616" cy="2007"/>
            </a:xfrm>
          </p:grpSpPr>
          <p:pic>
            <p:nvPicPr>
              <p:cNvPr id="32" name="Picture 3" descr="G:\ch30\sac50609_3003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51820"/>
              <a:stretch>
                <a:fillRect/>
              </a:stretch>
            </p:blipFill>
            <p:spPr bwMode="auto">
              <a:xfrm>
                <a:off x="96" y="1008"/>
                <a:ext cx="5616" cy="1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" name="Text Box 5"/>
              <p:cNvSpPr txBox="1">
                <a:spLocks noChangeArrowheads="1"/>
              </p:cNvSpPr>
              <p:nvPr/>
            </p:nvSpPr>
            <p:spPr bwMode="auto">
              <a:xfrm>
                <a:off x="5310" y="2880"/>
                <a:ext cx="258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AWS</a:t>
                </a:r>
              </a:p>
            </p:txBody>
          </p:sp>
        </p:grp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2850" y="1392"/>
              <a:ext cx="96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2766" y="1200"/>
              <a:ext cx="96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1986" y="1302"/>
              <a:ext cx="96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1356" y="1254"/>
              <a:ext cx="96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>
              <a:off x="1260" y="1410"/>
              <a:ext cx="96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2904" y="134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3402" y="1308"/>
              <a:ext cx="96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4152" y="1200"/>
              <a:ext cx="96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4176" y="1404"/>
              <a:ext cx="96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>
              <a:off x="4926" y="1296"/>
              <a:ext cx="96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5496" y="1308"/>
              <a:ext cx="96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5004" y="1260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19"/>
            <p:cNvSpPr>
              <a:spLocks noChangeArrowheads="1"/>
            </p:cNvSpPr>
            <p:nvPr/>
          </p:nvSpPr>
          <p:spPr bwMode="auto">
            <a:xfrm>
              <a:off x="594" y="1326"/>
              <a:ext cx="96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symbols</a:t>
            </a:r>
            <a:endParaRPr lang="en-US" dirty="0"/>
          </a:p>
        </p:txBody>
      </p:sp>
      <p:grpSp>
        <p:nvGrpSpPr>
          <p:cNvPr id="34" name="Group 6"/>
          <p:cNvGrpSpPr>
            <a:grpSpLocks/>
          </p:cNvGrpSpPr>
          <p:nvPr/>
        </p:nvGrpSpPr>
        <p:grpSpPr bwMode="auto">
          <a:xfrm>
            <a:off x="152400" y="1752600"/>
            <a:ext cx="8839200" cy="3352800"/>
            <a:chOff x="96" y="1104"/>
            <a:chExt cx="5568" cy="2112"/>
          </a:xfrm>
        </p:grpSpPr>
        <p:pic>
          <p:nvPicPr>
            <p:cNvPr id="35" name="Picture 3" descr="G:\ch30\sac50609_300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" y="1104"/>
              <a:ext cx="5568" cy="1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5"/>
            <p:cNvSpPr txBox="1">
              <a:spLocks noChangeArrowheads="1"/>
            </p:cNvSpPr>
            <p:nvPr/>
          </p:nvSpPr>
          <p:spPr bwMode="auto">
            <a:xfrm>
              <a:off x="5310" y="3081"/>
              <a:ext cx="25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AWS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Welding symbol</a:t>
            </a:r>
            <a:endParaRPr lang="en-US" dirty="0"/>
          </a:p>
        </p:txBody>
      </p:sp>
      <p:pic>
        <p:nvPicPr>
          <p:cNvPr id="4" name="Content Placeholder 3" descr="G:\ch30\sac50609_3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137500"/>
            <a:ext cx="7103048" cy="350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Working Drawing and Welding Symbols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Objectives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Terms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Terms&amp;quot;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339&quot;/&gt;&lt;/object&gt;&lt;object type=&quot;3&quot; unique_id=&quot;10009&quot;&gt;&lt;property id=&quot;20148&quot; value=&quot;5&quot;/&gt;&lt;property id=&quot;20300&quot; value=&quot;Slide 6&quot;/&gt;&lt;property id=&quot;20307&quot; value=&quot;340&quot;/&gt;&lt;/object&gt;&lt;object type=&quot;3&quot; unique_id=&quot;10010&quot;&gt;&lt;property id=&quot;20148&quot; value=&quot;5&quot;/&gt;&lt;property id=&quot;20300&quot; value=&quot;Slide 7 - &amp;quot;Joint symbols&amp;quot;&quot;/&gt;&lt;property id=&quot;20307&quot; value=&quot;262&quot;/&gt;&lt;/object&gt;&lt;object type=&quot;3&quot; unique_id=&quot;10011&quot;&gt;&lt;property id=&quot;20148&quot; value=&quot;5&quot;/&gt;&lt;property id=&quot;20300&quot; value=&quot;Slide 8 - &amp;quot;Joint symbols&amp;quot;&quot;/&gt;&lt;property id=&quot;20307&quot; value=&quot;263&quot;/&gt;&lt;/object&gt;&lt;object type=&quot;3&quot; unique_id=&quot;10012&quot;&gt;&lt;property id=&quot;20148&quot; value=&quot;5&quot;/&gt;&lt;property id=&quot;20300&quot; value=&quot;Slide 9 - &amp;quot;Welding symbol&amp;quot;&quot;/&gt;&lt;property id=&quot;20307&quot; value=&quot;260&quot;/&gt;&lt;/object&gt;&lt;object type=&quot;3&quot; unique_id=&quot;10013&quot;&gt;&lt;property id=&quot;20148&quot; value=&quot;5&quot;/&gt;&lt;property id=&quot;20300&quot; value=&quot;Slide 10&quot;/&gt;&lt;property id=&quot;20307&quot; value=&quot;342&quot;/&gt;&lt;/object&gt;&lt;object type=&quot;3&quot; unique_id=&quot;10014&quot;&gt;&lt;property id=&quot;20148&quot; value=&quot;5&quot;/&gt;&lt;property id=&quot;20300&quot; value=&quot;Slide 11&quot;/&gt;&lt;property id=&quot;20307&quot; value=&quot;341&quot;/&gt;&lt;/object&gt;&lt;object type=&quot;3&quot; unique_id=&quot;10015&quot;&gt;&lt;property id=&quot;20148&quot; value=&quot;5&quot;/&gt;&lt;property id=&quot;20300&quot; value=&quot;Slide 12 - &amp;quot;Fillet weld&amp;quot;&quot;/&gt;&lt;property id=&quot;20307&quot; value=&quot;261&quot;/&gt;&lt;/object&gt;&lt;object type=&quot;3&quot; unique_id=&quot;10016&quot;&gt;&lt;property id=&quot;20148&quot; value=&quot;5&quot;/&gt;&lt;property id=&quot;20300&quot; value=&quot;Slide 13 - &amp;quot;Fillet Example&amp;quot;&quot;/&gt;&lt;property id=&quot;20307&quot; value=&quot;264&quot;/&gt;&lt;/object&gt;&lt;object type=&quot;3&quot; unique_id=&quot;10017&quot;&gt;&lt;property id=&quot;20148&quot; value=&quot;5&quot;/&gt;&lt;property id=&quot;20300&quot; value=&quot;Slide 14 - &amp;quot;Fillet weld length and pitch&amp;quot;&quot;/&gt;&lt;property id=&quot;20307&quot; value=&quot;265&quot;/&gt;&lt;/object&gt;&lt;object type=&quot;3&quot; unique_id=&quot;10018&quot;&gt;&lt;property id=&quot;20148&quot; value=&quot;5&quot;/&gt;&lt;property id=&quot;20300&quot; value=&quot;Slide 15 - &amp;quot;Groove Weld&amp;quot;&quot;/&gt;&lt;property id=&quot;20307&quot; value=&quot;267&quot;/&gt;&lt;/object&gt;&lt;object type=&quot;3&quot; unique_id=&quot;10019&quot;&gt;&lt;property id=&quot;20148&quot; value=&quot;5&quot;/&gt;&lt;property id=&quot;20300&quot; value=&quot;Slide 16 - &amp;quot;V-Groove Weld&amp;quot;&quot;/&gt;&lt;property id=&quot;20307&quot; value=&quot;266&quot;/&gt;&lt;/object&gt;&lt;object type=&quot;3&quot; unique_id=&quot;10020&quot;&gt;&lt;property id=&quot;20148&quot; value=&quot;5&quot;/&gt;&lt;property id=&quot;20300&quot; value=&quot;Slide 17 - &amp;quot;Double V-Groove&amp;quot;&quot;/&gt;&lt;property id=&quot;20307&quot; value=&quot;268&quot;/&gt;&lt;/object&gt;&lt;object type=&quot;3&quot; unique_id=&quot;10021&quot;&gt;&lt;property id=&quot;20148&quot; value=&quot;5&quot;/&gt;&lt;property id=&quot;20300&quot; value=&quot;Slide 18 - &amp;quot;Contour Symbol and Letters Which Indicate Finishing Method&amp;quot;&quot;/&gt;&lt;property id=&quot;20307&quot; value=&quot;269&quot;/&gt;&lt;/object&gt;&lt;object type=&quot;3&quot; unique_id=&quot;10022&quot;&gt;&lt;property id=&quot;20148&quot; value=&quot;5&quot;/&gt;&lt;property id=&quot;20300&quot; value=&quot;Slide 19 - &amp;quot;Supplementary Symbols&amp;quot;&quot;/&gt;&lt;property id=&quot;20307&quot; value=&quot;270&quot;/&gt;&lt;/object&gt;&lt;object type=&quot;3&quot; unique_id=&quot;10023&quot;&gt;&lt;property id=&quot;20148&quot; value=&quot;5&quot;/&gt;&lt;property id=&quot;20300&quot; value=&quot;Slide 20 - &amp;quot;Nondestructive Examination Method Letter Designations&amp;quot;&quot;/&gt;&lt;property id=&quot;20307&quot; value=&quot;271&quot;/&gt;&lt;/object&gt;&lt;object type=&quot;3&quot; unique_id=&quot;10046&quot;&gt;&lt;property id=&quot;20148&quot; value=&quot;5&quot;/&gt;&lt;property id=&quot;20300&quot; value=&quot;Slide 21&quot;/&gt;&lt;property id=&quot;20307&quot; value=&quot;343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419</TotalTime>
  <Words>337</Words>
  <Application>Microsoft Office PowerPoint</Application>
  <PresentationFormat>On-screen Show (4:3)</PresentationFormat>
  <Paragraphs>69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Median</vt:lpstr>
      <vt:lpstr>Working Drawing and Welding Symbols</vt:lpstr>
      <vt:lpstr>Objectives</vt:lpstr>
      <vt:lpstr>Terms</vt:lpstr>
      <vt:lpstr>Terms</vt:lpstr>
      <vt:lpstr>PowerPoint Presentation</vt:lpstr>
      <vt:lpstr>PowerPoint Presentation</vt:lpstr>
      <vt:lpstr>Joint symbols</vt:lpstr>
      <vt:lpstr>Joint symbols</vt:lpstr>
      <vt:lpstr>Welding symbol</vt:lpstr>
      <vt:lpstr>PowerPoint Presentation</vt:lpstr>
      <vt:lpstr>PowerPoint Presentation</vt:lpstr>
      <vt:lpstr>Fillet weld</vt:lpstr>
      <vt:lpstr>Fillet Example</vt:lpstr>
      <vt:lpstr>Fillet weld length and pitch</vt:lpstr>
      <vt:lpstr>Groove Weld</vt:lpstr>
      <vt:lpstr>V-Groove Weld</vt:lpstr>
      <vt:lpstr>Double V-Groove</vt:lpstr>
      <vt:lpstr>Contour Symbol and Letters Which Indicate Finishing Method</vt:lpstr>
      <vt:lpstr>Supplementary Symbols</vt:lpstr>
      <vt:lpstr>Nondestructive Examination Method Letter Designations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Drawing and Welding Symbols</dc:title>
  <dc:creator>Michael L. Pate</dc:creator>
  <cp:lastModifiedBy>Aggies</cp:lastModifiedBy>
  <cp:revision>37</cp:revision>
  <dcterms:created xsi:type="dcterms:W3CDTF">2010-09-08T21:35:32Z</dcterms:created>
  <dcterms:modified xsi:type="dcterms:W3CDTF">2014-08-19T19:03:11Z</dcterms:modified>
</cp:coreProperties>
</file>